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Allerta Stencil" charset="1" panose="00000000000000000000"/>
      <p:regular r:id="rId29"/>
    </p:embeddedFont>
    <p:embeddedFont>
      <p:font typeface="Proxima Nova" charset="1" panose="02000506030000020004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1.png" Type="http://schemas.openxmlformats.org/officeDocument/2006/relationships/image"/><Relationship Id="rId4" Target="../media/image22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Relationship Id="rId4" Target="../media/image8.pn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8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svg" Type="http://schemas.openxmlformats.org/officeDocument/2006/relationships/image"/><Relationship Id="rId5" Target="../media/image11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Relationship Id="rId5" Target="../media/image14.pn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5.png" Type="http://schemas.openxmlformats.org/officeDocument/2006/relationships/image"/><Relationship Id="rId4" Target="../media/image16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Relationship Id="rId6" Target="../media/image17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5.pn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03847" y="-1736945"/>
            <a:ext cx="19495695" cy="10066868"/>
          </a:xfrm>
          <a:custGeom>
            <a:avLst/>
            <a:gdLst/>
            <a:ahLst/>
            <a:cxnLst/>
            <a:rect r="r" b="b" t="t" l="l"/>
            <a:pathLst>
              <a:path h="10066868" w="19495695">
                <a:moveTo>
                  <a:pt x="0" y="0"/>
                </a:moveTo>
                <a:lnTo>
                  <a:pt x="19495694" y="0"/>
                </a:lnTo>
                <a:lnTo>
                  <a:pt x="19495694" y="10066868"/>
                </a:lnTo>
                <a:lnTo>
                  <a:pt x="0" y="100668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47388" y="7595175"/>
            <a:ext cx="10535172" cy="13932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45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Presented by:</a:t>
            </a:r>
          </a:p>
          <a:p>
            <a:pPr algn="l">
              <a:lnSpc>
                <a:spcPts val="4859"/>
              </a:lnSpc>
            </a:pPr>
            <a:r>
              <a:rPr lang="en-US" sz="34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Madeeha Balouch, </a:t>
            </a:r>
            <a:r>
              <a:rPr lang="en-US" sz="34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Ragad Ahmed, Sarah Elfattal 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3008498" y="7251286"/>
            <a:ext cx="5279502" cy="3035714"/>
          </a:xfrm>
          <a:custGeom>
            <a:avLst/>
            <a:gdLst/>
            <a:ahLst/>
            <a:cxnLst/>
            <a:rect r="r" b="b" t="t" l="l"/>
            <a:pathLst>
              <a:path h="3035714" w="5279502">
                <a:moveTo>
                  <a:pt x="0" y="0"/>
                </a:moveTo>
                <a:lnTo>
                  <a:pt x="5279502" y="0"/>
                </a:lnTo>
                <a:lnTo>
                  <a:pt x="5279502" y="3035714"/>
                </a:lnTo>
                <a:lnTo>
                  <a:pt x="0" y="303571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508326" y="517597"/>
            <a:ext cx="14792570" cy="54053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765"/>
              </a:lnSpc>
            </a:pPr>
            <a:r>
              <a:rPr lang="en-US" sz="7689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"IntersectMatch: Optimizing Candidate Selection with Joint Semantic and Predictive Filtering"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1303505">
            <a:off x="-5553563" y="2726724"/>
            <a:ext cx="7406109" cy="5350914"/>
          </a:xfrm>
          <a:custGeom>
            <a:avLst/>
            <a:gdLst/>
            <a:ahLst/>
            <a:cxnLst/>
            <a:rect r="r" b="b" t="t" l="l"/>
            <a:pathLst>
              <a:path h="5350914" w="7406109">
                <a:moveTo>
                  <a:pt x="0" y="0"/>
                </a:moveTo>
                <a:lnTo>
                  <a:pt x="7406109" y="0"/>
                </a:lnTo>
                <a:lnTo>
                  <a:pt x="7406109" y="5350913"/>
                </a:lnTo>
                <a:lnTo>
                  <a:pt x="0" y="53509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119137">
            <a:off x="15959831" y="2125174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9"/>
                </a:lnTo>
                <a:lnTo>
                  <a:pt x="0" y="474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7615" y="-2177288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6"/>
                </a:lnTo>
                <a:lnTo>
                  <a:pt x="0" y="641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400265">
            <a:off x="13838920" y="6032411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7"/>
                </a:lnTo>
                <a:lnTo>
                  <a:pt x="0" y="641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422951" y="6886566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1028700"/>
          <a:ext cx="15466024" cy="7705725"/>
        </p:xfrm>
        <a:graphic>
          <a:graphicData uri="http://schemas.openxmlformats.org/drawingml/2006/table">
            <a:tbl>
              <a:tblPr/>
              <a:tblGrid>
                <a:gridCol w="2209432"/>
                <a:gridCol w="4647539"/>
                <a:gridCol w="2571853"/>
                <a:gridCol w="1583432"/>
                <a:gridCol w="1583432"/>
                <a:gridCol w="1583432"/>
                <a:gridCol w="1286905"/>
              </a:tblGrid>
              <a:tr h="111039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ML 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Semantic Embedding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23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Basic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DistilBERT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0.5219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0.4977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0.5219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0.4415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5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Gaussian NB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wordsSMOTE (To handle data imbalance)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SBERT('all-MiniLM-L6-v2’) + Cosine Similarity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0.37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0.38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0.36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55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Random Forest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 Lower case text Remove form text:Email addressNon-ASCII charactersNumbers (keeping those with % $ or year format)Punctuation Stop wordsSMOTE (To handle data imbalance)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SBERT('all-MiniLM-L6-v2’) + Cosine Similarity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667615" y="-2177288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6"/>
                </a:lnTo>
                <a:lnTo>
                  <a:pt x="0" y="641197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400265">
            <a:off x="13838920" y="6032411"/>
            <a:ext cx="10402912" cy="6411977"/>
          </a:xfrm>
          <a:custGeom>
            <a:avLst/>
            <a:gdLst/>
            <a:ahLst/>
            <a:cxnLst/>
            <a:rect r="r" b="b" t="t" l="l"/>
            <a:pathLst>
              <a:path h="6411977" w="10402912">
                <a:moveTo>
                  <a:pt x="0" y="0"/>
                </a:moveTo>
                <a:lnTo>
                  <a:pt x="10402912" y="0"/>
                </a:lnTo>
                <a:lnTo>
                  <a:pt x="10402912" y="6411977"/>
                </a:lnTo>
                <a:lnTo>
                  <a:pt x="0" y="641197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-4422951" y="6886566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graphicFrame>
        <p:nvGraphicFramePr>
          <p:cNvPr name="Table 9" id="9"/>
          <p:cNvGraphicFramePr>
            <a:graphicFrameLocks noGrp="true"/>
          </p:cNvGraphicFramePr>
          <p:nvPr/>
        </p:nvGraphicFramePr>
        <p:xfrm>
          <a:off x="1028700" y="466725"/>
          <a:ext cx="15466024" cy="8791575"/>
        </p:xfrm>
        <a:graphic>
          <a:graphicData uri="http://schemas.openxmlformats.org/drawingml/2006/table">
            <a:tbl>
              <a:tblPr/>
              <a:tblGrid>
                <a:gridCol w="2209432"/>
                <a:gridCol w="4647539"/>
                <a:gridCol w="2571853"/>
                <a:gridCol w="1583432"/>
                <a:gridCol w="1583432"/>
                <a:gridCol w="1583432"/>
                <a:gridCol w="1286905"/>
              </a:tblGrid>
              <a:tr h="110970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ML 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Semantic Embedding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383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 Remove form text:Email addressNon-ASCII charactersNumbers (keeping those with % $ or year format)Punctuation Stop wordsSMOTE (To handle data imbalance)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SBERT('all-MiniLM-L6-v2’) + Cosine Similarity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83839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 Remove form text:Email addressNon-ASCII charactersNumbers (keeping those with % $ or year format)Punctuation Stop wordsSMOTE (To handle data imbalance)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SBERT('all-MiniLM-L6-v2’) + Cosine Similarity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4187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GloVe  + Cosine Similarity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79588" y="4312467"/>
            <a:ext cx="14182241" cy="9669710"/>
          </a:xfrm>
          <a:custGeom>
            <a:avLst/>
            <a:gdLst/>
            <a:ahLst/>
            <a:cxnLst/>
            <a:rect r="r" b="b" t="t" l="l"/>
            <a:pathLst>
              <a:path h="9669710" w="14182241">
                <a:moveTo>
                  <a:pt x="0" y="0"/>
                </a:moveTo>
                <a:lnTo>
                  <a:pt x="14182242" y="0"/>
                </a:lnTo>
                <a:lnTo>
                  <a:pt x="14182242" y="9669710"/>
                </a:lnTo>
                <a:lnTo>
                  <a:pt x="0" y="966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215485" y="-4423268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541621" y="1874898"/>
          <a:ext cx="15204759" cy="6537204"/>
        </p:xfrm>
        <a:graphic>
          <a:graphicData uri="http://schemas.openxmlformats.org/drawingml/2006/table">
            <a:tbl>
              <a:tblPr/>
              <a:tblGrid>
                <a:gridCol w="1396880"/>
                <a:gridCol w="2670712"/>
                <a:gridCol w="2228729"/>
                <a:gridCol w="2306937"/>
                <a:gridCol w="6601500"/>
              </a:tblGrid>
              <a:tr h="1111377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ML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Preprocessing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Main Technique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Results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1443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1.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Gaussian NB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0.505Precision: 0.57   recall: 0.61F1-score : 0.50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0278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EA9423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2.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Complement NB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0.574375Precision: 0.55   recall: 0.48F1-score : 0.48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08609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3.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None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0.63Precision: 0.61  recall: 0.56F1-score : 0.57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9" id="9"/>
          <p:cNvSpPr txBox="true"/>
          <p:nvPr/>
        </p:nvSpPr>
        <p:spPr>
          <a:xfrm rot="0">
            <a:off x="819489" y="489608"/>
            <a:ext cx="16649022" cy="97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7"/>
              </a:lnSpc>
              <a:spcBef>
                <a:spcPct val="0"/>
              </a:spcBef>
            </a:pPr>
            <a:r>
              <a:rPr lang="en-US" sz="5733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Experiments with Contextual Embeddings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79588" y="4312467"/>
            <a:ext cx="14182241" cy="9669710"/>
          </a:xfrm>
          <a:custGeom>
            <a:avLst/>
            <a:gdLst/>
            <a:ahLst/>
            <a:cxnLst/>
            <a:rect r="r" b="b" t="t" l="l"/>
            <a:pathLst>
              <a:path h="9669710" w="14182241">
                <a:moveTo>
                  <a:pt x="0" y="0"/>
                </a:moveTo>
                <a:lnTo>
                  <a:pt x="14182242" y="0"/>
                </a:lnTo>
                <a:lnTo>
                  <a:pt x="14182242" y="9669710"/>
                </a:lnTo>
                <a:lnTo>
                  <a:pt x="0" y="966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215485" y="-4423268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473280" y="318899"/>
          <a:ext cx="17341440" cy="9484092"/>
        </p:xfrm>
        <a:graphic>
          <a:graphicData uri="http://schemas.openxmlformats.org/drawingml/2006/table">
            <a:tbl>
              <a:tblPr/>
              <a:tblGrid>
                <a:gridCol w="1627252"/>
                <a:gridCol w="2900689"/>
                <a:gridCol w="4764545"/>
                <a:gridCol w="5172114"/>
                <a:gridCol w="2876841"/>
              </a:tblGrid>
              <a:tr h="10300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ML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Preprocessing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Main Technique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Results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5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4.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Gaussian NB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0.5012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Precision: 0.55  recall: 0.59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F1-score : 0.51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5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EA9423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5.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Complement NB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0.55404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Precision: 0.51  recall: 0.44F1-score : 0.44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5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6.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0.633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Precision: 0.61 recall: 0.57</a:t>
                      </a:r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F1-score : 0.58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5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7.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TF-IDF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0.6765Precision: 0.66 recall: 0.62F1-score : 0.63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79588" y="4312467"/>
            <a:ext cx="14182241" cy="9669710"/>
          </a:xfrm>
          <a:custGeom>
            <a:avLst/>
            <a:gdLst/>
            <a:ahLst/>
            <a:cxnLst/>
            <a:rect r="r" b="b" t="t" l="l"/>
            <a:pathLst>
              <a:path h="9669710" w="14182241">
                <a:moveTo>
                  <a:pt x="0" y="0"/>
                </a:moveTo>
                <a:lnTo>
                  <a:pt x="14182242" y="0"/>
                </a:lnTo>
                <a:lnTo>
                  <a:pt x="14182242" y="9669710"/>
                </a:lnTo>
                <a:lnTo>
                  <a:pt x="0" y="966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215485" y="-4423268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473280" y="318899"/>
          <a:ext cx="17341440" cy="9484092"/>
        </p:xfrm>
        <a:graphic>
          <a:graphicData uri="http://schemas.openxmlformats.org/drawingml/2006/table">
            <a:tbl>
              <a:tblPr/>
              <a:tblGrid>
                <a:gridCol w="1627252"/>
                <a:gridCol w="2900689"/>
                <a:gridCol w="4764545"/>
                <a:gridCol w="5172114"/>
                <a:gridCol w="2876841"/>
              </a:tblGrid>
              <a:tr h="103003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ML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Preprocessing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Main Technique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Results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5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9.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Gaussian NB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TF-IDF + Cosine Similarity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0.54Precision: 0.58  recall: 0.63F1-score : 0.54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5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EA9423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10.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Complement NB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TF-IDF  + Cosine Similarity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0.64Precision: 0.64Recall: 0.58F1-score : 0.58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5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11.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TF-IDF  + Cosine Similarity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0.69Precision: 0.68Recall: 0.67F1-score : 0.66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351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12.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TF-IDF  + Cosine Similarity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0.74Precision: 0.72Recall: 0.72F1-score : 0.72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479588" y="4312467"/>
            <a:ext cx="14182241" cy="9669710"/>
          </a:xfrm>
          <a:custGeom>
            <a:avLst/>
            <a:gdLst/>
            <a:ahLst/>
            <a:cxnLst/>
            <a:rect r="r" b="b" t="t" l="l"/>
            <a:pathLst>
              <a:path h="9669710" w="14182241">
                <a:moveTo>
                  <a:pt x="0" y="0"/>
                </a:moveTo>
                <a:lnTo>
                  <a:pt x="14182242" y="0"/>
                </a:lnTo>
                <a:lnTo>
                  <a:pt x="14182242" y="9669710"/>
                </a:lnTo>
                <a:lnTo>
                  <a:pt x="0" y="96697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7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-2215485" y="-4423268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473280" y="1453967"/>
          <a:ext cx="17341440" cy="7379067"/>
        </p:xfrm>
        <a:graphic>
          <a:graphicData uri="http://schemas.openxmlformats.org/drawingml/2006/table">
            <a:tbl>
              <a:tblPr/>
              <a:tblGrid>
                <a:gridCol w="1627252"/>
                <a:gridCol w="2900689"/>
                <a:gridCol w="4764545"/>
                <a:gridCol w="5172114"/>
                <a:gridCol w="2876841"/>
              </a:tblGrid>
              <a:tr h="1031216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no.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ML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Preprocessing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Main Technique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Results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595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13.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Gaussian NB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Word2vec  + Cosine Similarity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0.49Precision: 0.47Recall: 0.48F1-score : 0.47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595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14.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Word2vec  + Cosine Similarity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0.74Precision: 0.73Recall: 0.71F1-score : 0.71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5950"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Exp 15.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Lower case textRemove form text:Email addressNon-ASCII charactersNumbers (keeping those with % $ or year format)Punctuation Stop words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Word2vec  + Cosine Similarity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 marL="0" indent="0" lvl="0">
                        <a:lnSpc>
                          <a:spcPts val="2659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1899" strike="noStrike" u="none">
                          <a:solidFill>
                            <a:srgbClr val="1A5666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Accuracy: 0.75Precision: 0.74Recall: 0.74F1-score : 0.74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701" y="-3749325"/>
            <a:ext cx="20065402" cy="10361044"/>
          </a:xfrm>
          <a:custGeom>
            <a:avLst/>
            <a:gdLst/>
            <a:ahLst/>
            <a:cxnLst/>
            <a:rect r="r" b="b" t="t" l="l"/>
            <a:pathLst>
              <a:path h="10361044" w="20065402">
                <a:moveTo>
                  <a:pt x="0" y="0"/>
                </a:moveTo>
                <a:lnTo>
                  <a:pt x="20065402" y="0"/>
                </a:lnTo>
                <a:lnTo>
                  <a:pt x="20065402" y="10361043"/>
                </a:lnTo>
                <a:lnTo>
                  <a:pt x="0" y="103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31692" y="4316673"/>
            <a:ext cx="15627608" cy="149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8"/>
              </a:lnSpc>
            </a:pPr>
            <a:r>
              <a:rPr lang="en-US" sz="87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Key Findings &amp; Discussion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137859" y="5916490"/>
            <a:ext cx="5308605" cy="3835467"/>
          </a:xfrm>
          <a:custGeom>
            <a:avLst/>
            <a:gdLst/>
            <a:ahLst/>
            <a:cxnLst/>
            <a:rect r="r" b="b" t="t" l="l"/>
            <a:pathLst>
              <a:path h="3835467" w="5308605">
                <a:moveTo>
                  <a:pt x="0" y="0"/>
                </a:moveTo>
                <a:lnTo>
                  <a:pt x="5308605" y="0"/>
                </a:lnTo>
                <a:lnTo>
                  <a:pt x="5308605" y="3835468"/>
                </a:lnTo>
                <a:lnTo>
                  <a:pt x="0" y="383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5933" y="2616104"/>
            <a:ext cx="6024134" cy="4352437"/>
          </a:xfrm>
          <a:custGeom>
            <a:avLst/>
            <a:gdLst/>
            <a:ahLst/>
            <a:cxnLst/>
            <a:rect r="r" b="b" t="t" l="l"/>
            <a:pathLst>
              <a:path h="4352437" w="6024134">
                <a:moveTo>
                  <a:pt x="0" y="0"/>
                </a:moveTo>
                <a:lnTo>
                  <a:pt x="6024134" y="0"/>
                </a:lnTo>
                <a:lnTo>
                  <a:pt x="6024134" y="4352436"/>
                </a:lnTo>
                <a:lnTo>
                  <a:pt x="0" y="435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89334" y="3227862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5" y="0"/>
                </a:lnTo>
                <a:lnTo>
                  <a:pt x="20069085" y="14924101"/>
                </a:lnTo>
                <a:lnTo>
                  <a:pt x="0" y="1492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753409" y="1028700"/>
            <a:ext cx="6352782" cy="2712897"/>
            <a:chOff x="0" y="0"/>
            <a:chExt cx="1673161" cy="7145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73161" cy="714508"/>
            </a:xfrm>
            <a:custGeom>
              <a:avLst/>
              <a:gdLst/>
              <a:ahLst/>
              <a:cxnLst/>
              <a:rect r="r" b="b" t="t" l="l"/>
              <a:pathLst>
                <a:path h="714508" w="1673161">
                  <a:moveTo>
                    <a:pt x="62152" y="0"/>
                  </a:moveTo>
                  <a:lnTo>
                    <a:pt x="1611009" y="0"/>
                  </a:lnTo>
                  <a:cubicBezTo>
                    <a:pt x="1645334" y="0"/>
                    <a:pt x="1673161" y="27826"/>
                    <a:pt x="1673161" y="62152"/>
                  </a:cubicBezTo>
                  <a:lnTo>
                    <a:pt x="1673161" y="652356"/>
                  </a:lnTo>
                  <a:cubicBezTo>
                    <a:pt x="1673161" y="686681"/>
                    <a:pt x="1645334" y="714508"/>
                    <a:pt x="1611009" y="714508"/>
                  </a:cubicBezTo>
                  <a:lnTo>
                    <a:pt x="62152" y="714508"/>
                  </a:lnTo>
                  <a:cubicBezTo>
                    <a:pt x="27826" y="714508"/>
                    <a:pt x="0" y="686681"/>
                    <a:pt x="0" y="652356"/>
                  </a:cubicBezTo>
                  <a:lnTo>
                    <a:pt x="0" y="62152"/>
                  </a:lnTo>
                  <a:cubicBezTo>
                    <a:pt x="0" y="27826"/>
                    <a:pt x="27826" y="0"/>
                    <a:pt x="62152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73000"/>
                  </a:srgbClr>
                </a:gs>
                <a:gs pos="100000">
                  <a:srgbClr val="3F9FAF">
                    <a:alpha val="73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1673161" cy="7907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>
                      <a:alpha val="72941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Best ML Model: </a:t>
              </a:r>
            </a:p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>
                      <a:alpha val="72941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XGBoost (Accuracy =76%)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833373" y="707012"/>
            <a:ext cx="6422946" cy="3034585"/>
            <a:chOff x="0" y="0"/>
            <a:chExt cx="1691640" cy="7992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1640" cy="799232"/>
            </a:xfrm>
            <a:custGeom>
              <a:avLst/>
              <a:gdLst/>
              <a:ahLst/>
              <a:cxnLst/>
              <a:rect r="r" b="b" t="t" l="l"/>
              <a:pathLst>
                <a:path h="799232" w="1691640">
                  <a:moveTo>
                    <a:pt x="61473" y="0"/>
                  </a:moveTo>
                  <a:lnTo>
                    <a:pt x="1630167" y="0"/>
                  </a:lnTo>
                  <a:cubicBezTo>
                    <a:pt x="1646471" y="0"/>
                    <a:pt x="1662107" y="6477"/>
                    <a:pt x="1673635" y="18005"/>
                  </a:cubicBezTo>
                  <a:cubicBezTo>
                    <a:pt x="1685164" y="29533"/>
                    <a:pt x="1691640" y="45169"/>
                    <a:pt x="1691640" y="61473"/>
                  </a:cubicBezTo>
                  <a:lnTo>
                    <a:pt x="1691640" y="737759"/>
                  </a:lnTo>
                  <a:cubicBezTo>
                    <a:pt x="1691640" y="754063"/>
                    <a:pt x="1685164" y="769699"/>
                    <a:pt x="1673635" y="781227"/>
                  </a:cubicBezTo>
                  <a:cubicBezTo>
                    <a:pt x="1662107" y="792756"/>
                    <a:pt x="1646471" y="799232"/>
                    <a:pt x="1630167" y="799232"/>
                  </a:cubicBezTo>
                  <a:lnTo>
                    <a:pt x="61473" y="799232"/>
                  </a:lnTo>
                  <a:cubicBezTo>
                    <a:pt x="27522" y="799232"/>
                    <a:pt x="0" y="771710"/>
                    <a:pt x="0" y="737759"/>
                  </a:cubicBezTo>
                  <a:lnTo>
                    <a:pt x="0" y="61473"/>
                  </a:lnTo>
                  <a:cubicBezTo>
                    <a:pt x="0" y="45169"/>
                    <a:pt x="6477" y="29533"/>
                    <a:pt x="18005" y="18005"/>
                  </a:cubicBezTo>
                  <a:cubicBezTo>
                    <a:pt x="29533" y="6477"/>
                    <a:pt x="45169" y="0"/>
                    <a:pt x="614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74000"/>
                  </a:srgbClr>
                </a:gs>
                <a:gs pos="100000">
                  <a:srgbClr val="3F9FAF">
                    <a:alpha val="7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76200"/>
              <a:ext cx="1691640" cy="875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>
                      <a:alpha val="73725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Static Embedding performs better than Semantic Embedding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53409" y="5060902"/>
            <a:ext cx="6176265" cy="3169042"/>
            <a:chOff x="0" y="0"/>
            <a:chExt cx="1626671" cy="83464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26670" cy="834645"/>
            </a:xfrm>
            <a:custGeom>
              <a:avLst/>
              <a:gdLst/>
              <a:ahLst/>
              <a:cxnLst/>
              <a:rect r="r" b="b" t="t" l="l"/>
              <a:pathLst>
                <a:path h="834645" w="1626670">
                  <a:moveTo>
                    <a:pt x="63928" y="0"/>
                  </a:moveTo>
                  <a:lnTo>
                    <a:pt x="1562742" y="0"/>
                  </a:lnTo>
                  <a:cubicBezTo>
                    <a:pt x="1579697" y="0"/>
                    <a:pt x="1595957" y="6735"/>
                    <a:pt x="1607946" y="18724"/>
                  </a:cubicBezTo>
                  <a:cubicBezTo>
                    <a:pt x="1619935" y="30713"/>
                    <a:pt x="1626670" y="46973"/>
                    <a:pt x="1626670" y="63928"/>
                  </a:cubicBezTo>
                  <a:lnTo>
                    <a:pt x="1626670" y="770717"/>
                  </a:lnTo>
                  <a:cubicBezTo>
                    <a:pt x="1626670" y="787671"/>
                    <a:pt x="1619935" y="803932"/>
                    <a:pt x="1607946" y="815921"/>
                  </a:cubicBezTo>
                  <a:cubicBezTo>
                    <a:pt x="1595957" y="827910"/>
                    <a:pt x="1579697" y="834645"/>
                    <a:pt x="1562742" y="834645"/>
                  </a:cubicBezTo>
                  <a:lnTo>
                    <a:pt x="63928" y="834645"/>
                  </a:lnTo>
                  <a:cubicBezTo>
                    <a:pt x="46973" y="834645"/>
                    <a:pt x="30713" y="827910"/>
                    <a:pt x="18724" y="815921"/>
                  </a:cubicBezTo>
                  <a:cubicBezTo>
                    <a:pt x="6735" y="803932"/>
                    <a:pt x="0" y="787671"/>
                    <a:pt x="0" y="770717"/>
                  </a:cubicBezTo>
                  <a:lnTo>
                    <a:pt x="0" y="63928"/>
                  </a:lnTo>
                  <a:cubicBezTo>
                    <a:pt x="0" y="46973"/>
                    <a:pt x="6735" y="30713"/>
                    <a:pt x="18724" y="18724"/>
                  </a:cubicBezTo>
                  <a:cubicBezTo>
                    <a:pt x="30713" y="6735"/>
                    <a:pt x="46973" y="0"/>
                    <a:pt x="63928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71000"/>
                  </a:srgbClr>
                </a:gs>
                <a:gs pos="100000">
                  <a:srgbClr val="3F9FAF">
                    <a:alpha val="71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1626671" cy="910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>
                      <a:alpha val="70980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Best Semantic: GloVe</a:t>
              </a:r>
            </a:p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>
                      <a:alpha val="70980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Best Static: Word2Vec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3373" y="5060902"/>
            <a:ext cx="6422946" cy="3058934"/>
            <a:chOff x="0" y="0"/>
            <a:chExt cx="1691640" cy="80564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91640" cy="805645"/>
            </a:xfrm>
            <a:custGeom>
              <a:avLst/>
              <a:gdLst/>
              <a:ahLst/>
              <a:cxnLst/>
              <a:rect r="r" b="b" t="t" l="l"/>
              <a:pathLst>
                <a:path h="805645" w="1691640">
                  <a:moveTo>
                    <a:pt x="61473" y="0"/>
                  </a:moveTo>
                  <a:lnTo>
                    <a:pt x="1630167" y="0"/>
                  </a:lnTo>
                  <a:cubicBezTo>
                    <a:pt x="1646471" y="0"/>
                    <a:pt x="1662107" y="6477"/>
                    <a:pt x="1673635" y="18005"/>
                  </a:cubicBezTo>
                  <a:cubicBezTo>
                    <a:pt x="1685164" y="29533"/>
                    <a:pt x="1691640" y="45169"/>
                    <a:pt x="1691640" y="61473"/>
                  </a:cubicBezTo>
                  <a:lnTo>
                    <a:pt x="1691640" y="744172"/>
                  </a:lnTo>
                  <a:cubicBezTo>
                    <a:pt x="1691640" y="778123"/>
                    <a:pt x="1664118" y="805645"/>
                    <a:pt x="1630167" y="805645"/>
                  </a:cubicBezTo>
                  <a:lnTo>
                    <a:pt x="61473" y="805645"/>
                  </a:lnTo>
                  <a:cubicBezTo>
                    <a:pt x="45169" y="805645"/>
                    <a:pt x="29533" y="799168"/>
                    <a:pt x="18005" y="787640"/>
                  </a:cubicBezTo>
                  <a:cubicBezTo>
                    <a:pt x="6477" y="776112"/>
                    <a:pt x="0" y="760476"/>
                    <a:pt x="0" y="744172"/>
                  </a:cubicBezTo>
                  <a:lnTo>
                    <a:pt x="0" y="61473"/>
                  </a:lnTo>
                  <a:cubicBezTo>
                    <a:pt x="0" y="45169"/>
                    <a:pt x="6477" y="29533"/>
                    <a:pt x="18005" y="18005"/>
                  </a:cubicBezTo>
                  <a:cubicBezTo>
                    <a:pt x="29533" y="6477"/>
                    <a:pt x="45169" y="0"/>
                    <a:pt x="6147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77000"/>
                  </a:srgbClr>
                </a:gs>
                <a:gs pos="100000">
                  <a:srgbClr val="3F9FAF">
                    <a:alpha val="77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76200"/>
              <a:ext cx="1691640" cy="8818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739"/>
                </a:lnSpc>
              </a:pPr>
              <a:r>
                <a:rPr lang="en-US" sz="4099">
                  <a:solidFill>
                    <a:srgbClr val="000000">
                      <a:alpha val="76863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Model is not suitable for real world deployment given its low accuracy score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137859" y="5916490"/>
            <a:ext cx="5308605" cy="3835467"/>
          </a:xfrm>
          <a:custGeom>
            <a:avLst/>
            <a:gdLst/>
            <a:ahLst/>
            <a:cxnLst/>
            <a:rect r="r" b="b" t="t" l="l"/>
            <a:pathLst>
              <a:path h="3835467" w="5308605">
                <a:moveTo>
                  <a:pt x="0" y="0"/>
                </a:moveTo>
                <a:lnTo>
                  <a:pt x="5308605" y="0"/>
                </a:lnTo>
                <a:lnTo>
                  <a:pt x="5308605" y="3835468"/>
                </a:lnTo>
                <a:lnTo>
                  <a:pt x="0" y="3835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275933" y="2616104"/>
            <a:ext cx="6024134" cy="4352437"/>
          </a:xfrm>
          <a:custGeom>
            <a:avLst/>
            <a:gdLst/>
            <a:ahLst/>
            <a:cxnLst/>
            <a:rect r="r" b="b" t="t" l="l"/>
            <a:pathLst>
              <a:path h="4352437" w="6024134">
                <a:moveTo>
                  <a:pt x="0" y="0"/>
                </a:moveTo>
                <a:lnTo>
                  <a:pt x="6024134" y="0"/>
                </a:lnTo>
                <a:lnTo>
                  <a:pt x="6024134" y="4352436"/>
                </a:lnTo>
                <a:lnTo>
                  <a:pt x="0" y="435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1847850"/>
          <a:ext cx="15023136" cy="7410450"/>
        </p:xfrm>
        <a:graphic>
          <a:graphicData uri="http://schemas.openxmlformats.org/drawingml/2006/table">
            <a:tbl>
              <a:tblPr/>
              <a:tblGrid>
                <a:gridCol w="4625864"/>
                <a:gridCol w="3580628"/>
                <a:gridCol w="3712545"/>
                <a:gridCol w="3104099"/>
              </a:tblGrid>
              <a:tr h="10244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Paper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ML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Embedding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0806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 Novel Approach for Resume Ranking System Using Machine Learning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 </a:t>
                      </a: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[1]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static 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100%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11061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Resume Screening Using Machine Learning [2]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Naive Bayes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static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99%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70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An ML-based Resume Screening and Ranking System</a:t>
                      </a:r>
                      <a:endParaRPr lang="en-US" sz="1100"/>
                    </a:p>
                    <a:p>
                      <a:pPr algn="ctr">
                        <a:lnSpc>
                          <a:spcPts val="2659"/>
                        </a:lnSpc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[3]</a:t>
                      </a:r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static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81.2%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4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Ours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static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74%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444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Ours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semantic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76%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701" y="-3749325"/>
            <a:ext cx="20065402" cy="10361044"/>
          </a:xfrm>
          <a:custGeom>
            <a:avLst/>
            <a:gdLst/>
            <a:ahLst/>
            <a:cxnLst/>
            <a:rect r="r" b="b" t="t" l="l"/>
            <a:pathLst>
              <a:path h="10361044" w="20065402">
                <a:moveTo>
                  <a:pt x="0" y="0"/>
                </a:moveTo>
                <a:lnTo>
                  <a:pt x="20065402" y="0"/>
                </a:lnTo>
                <a:lnTo>
                  <a:pt x="20065402" y="10361043"/>
                </a:lnTo>
                <a:lnTo>
                  <a:pt x="0" y="103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036742" y="4630397"/>
            <a:ext cx="14214517" cy="149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8"/>
              </a:lnSpc>
            </a:pPr>
            <a:r>
              <a:rPr lang="en-US" sz="87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Future Directions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137859" y="5916490"/>
            <a:ext cx="5308605" cy="3835467"/>
          </a:xfrm>
          <a:custGeom>
            <a:avLst/>
            <a:gdLst/>
            <a:ahLst/>
            <a:cxnLst/>
            <a:rect r="r" b="b" t="t" l="l"/>
            <a:pathLst>
              <a:path h="3835467" w="5308605">
                <a:moveTo>
                  <a:pt x="0" y="0"/>
                </a:moveTo>
                <a:lnTo>
                  <a:pt x="5308605" y="0"/>
                </a:lnTo>
                <a:lnTo>
                  <a:pt x="5308605" y="3835468"/>
                </a:lnTo>
                <a:lnTo>
                  <a:pt x="0" y="383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5933" y="2616104"/>
            <a:ext cx="6024134" cy="4352437"/>
          </a:xfrm>
          <a:custGeom>
            <a:avLst/>
            <a:gdLst/>
            <a:ahLst/>
            <a:cxnLst/>
            <a:rect r="r" b="b" t="t" l="l"/>
            <a:pathLst>
              <a:path h="4352437" w="6024134">
                <a:moveTo>
                  <a:pt x="0" y="0"/>
                </a:moveTo>
                <a:lnTo>
                  <a:pt x="6024134" y="0"/>
                </a:lnTo>
                <a:lnTo>
                  <a:pt x="6024134" y="4352436"/>
                </a:lnTo>
                <a:lnTo>
                  <a:pt x="0" y="435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5FFF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61520">
            <a:off x="-6853998" y="-272475"/>
            <a:ext cx="12954941" cy="9845755"/>
          </a:xfrm>
          <a:custGeom>
            <a:avLst/>
            <a:gdLst/>
            <a:ahLst/>
            <a:cxnLst/>
            <a:rect r="r" b="b" t="t" l="l"/>
            <a:pathLst>
              <a:path h="9845755" w="12954941">
                <a:moveTo>
                  <a:pt x="0" y="0"/>
                </a:moveTo>
                <a:lnTo>
                  <a:pt x="12954941" y="0"/>
                </a:lnTo>
                <a:lnTo>
                  <a:pt x="12954941" y="9845755"/>
                </a:lnTo>
                <a:lnTo>
                  <a:pt x="0" y="98457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2257042"/>
            <a:ext cx="6096929" cy="7001258"/>
          </a:xfrm>
          <a:custGeom>
            <a:avLst/>
            <a:gdLst/>
            <a:ahLst/>
            <a:cxnLst/>
            <a:rect r="r" b="b" t="t" l="l"/>
            <a:pathLst>
              <a:path h="7001258" w="6096929">
                <a:moveTo>
                  <a:pt x="0" y="0"/>
                </a:moveTo>
                <a:lnTo>
                  <a:pt x="6096929" y="0"/>
                </a:lnTo>
                <a:lnTo>
                  <a:pt x="6096929" y="7001258"/>
                </a:lnTo>
                <a:lnTo>
                  <a:pt x="0" y="7001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7624211" y="2112900"/>
            <a:ext cx="10118642" cy="7932095"/>
            <a:chOff x="0" y="0"/>
            <a:chExt cx="2664992" cy="208911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64992" cy="2089111"/>
            </a:xfrm>
            <a:custGeom>
              <a:avLst/>
              <a:gdLst/>
              <a:ahLst/>
              <a:cxnLst/>
              <a:rect r="r" b="b" t="t" l="l"/>
              <a:pathLst>
                <a:path h="2089111" w="2664992">
                  <a:moveTo>
                    <a:pt x="39021" y="0"/>
                  </a:moveTo>
                  <a:lnTo>
                    <a:pt x="2625971" y="0"/>
                  </a:lnTo>
                  <a:cubicBezTo>
                    <a:pt x="2636320" y="0"/>
                    <a:pt x="2646245" y="4111"/>
                    <a:pt x="2653563" y="11429"/>
                  </a:cubicBezTo>
                  <a:cubicBezTo>
                    <a:pt x="2660881" y="18747"/>
                    <a:pt x="2664992" y="28672"/>
                    <a:pt x="2664992" y="39021"/>
                  </a:cubicBezTo>
                  <a:lnTo>
                    <a:pt x="2664992" y="2050091"/>
                  </a:lnTo>
                  <a:cubicBezTo>
                    <a:pt x="2664992" y="2060440"/>
                    <a:pt x="2660881" y="2070365"/>
                    <a:pt x="2653563" y="2077682"/>
                  </a:cubicBezTo>
                  <a:cubicBezTo>
                    <a:pt x="2646245" y="2085000"/>
                    <a:pt x="2636320" y="2089111"/>
                    <a:pt x="2625971" y="2089111"/>
                  </a:cubicBezTo>
                  <a:lnTo>
                    <a:pt x="39021" y="2089111"/>
                  </a:lnTo>
                  <a:cubicBezTo>
                    <a:pt x="28672" y="2089111"/>
                    <a:pt x="18747" y="2085000"/>
                    <a:pt x="11429" y="2077682"/>
                  </a:cubicBezTo>
                  <a:cubicBezTo>
                    <a:pt x="4111" y="2070365"/>
                    <a:pt x="0" y="2060440"/>
                    <a:pt x="0" y="2050091"/>
                  </a:cubicBezTo>
                  <a:lnTo>
                    <a:pt x="0" y="39021"/>
                  </a:lnTo>
                  <a:cubicBezTo>
                    <a:pt x="0" y="28672"/>
                    <a:pt x="4111" y="18747"/>
                    <a:pt x="11429" y="11429"/>
                  </a:cubicBezTo>
                  <a:cubicBezTo>
                    <a:pt x="18747" y="4111"/>
                    <a:pt x="28672" y="0"/>
                    <a:pt x="3902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664992" cy="21272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7922718" y="2101569"/>
            <a:ext cx="9142959" cy="78690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071176" indent="-535588" lvl="1">
              <a:lnSpc>
                <a:spcPts val="6946"/>
              </a:lnSpc>
              <a:buAutoNum type="arabicPeriod" startAt="1"/>
            </a:pPr>
            <a:r>
              <a:rPr lang="en-US" sz="4961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Introduction</a:t>
            </a:r>
          </a:p>
          <a:p>
            <a:pPr algn="l" marL="1071176" indent="-535588" lvl="1">
              <a:lnSpc>
                <a:spcPts val="6946"/>
              </a:lnSpc>
              <a:buAutoNum type="arabicPeriod" startAt="1"/>
            </a:pPr>
            <a:r>
              <a:rPr lang="en-US" sz="4961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Problem Definition</a:t>
            </a:r>
          </a:p>
          <a:p>
            <a:pPr algn="l" marL="1071176" indent="-535588" lvl="1">
              <a:lnSpc>
                <a:spcPts val="6946"/>
              </a:lnSpc>
              <a:buAutoNum type="arabicPeriod" startAt="1"/>
            </a:pPr>
            <a:r>
              <a:rPr lang="en-US" sz="4961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Research Gaps</a:t>
            </a:r>
          </a:p>
          <a:p>
            <a:pPr algn="l" marL="1071176" indent="-535588" lvl="1">
              <a:lnSpc>
                <a:spcPts val="6946"/>
              </a:lnSpc>
              <a:buAutoNum type="arabicPeriod" startAt="1"/>
            </a:pPr>
            <a:r>
              <a:rPr lang="en-US" sz="4961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Methodology</a:t>
            </a:r>
          </a:p>
          <a:p>
            <a:pPr algn="l" marL="1071176" indent="-535588" lvl="1">
              <a:lnSpc>
                <a:spcPts val="6946"/>
              </a:lnSpc>
              <a:buAutoNum type="arabicPeriod" startAt="1"/>
            </a:pPr>
            <a:r>
              <a:rPr lang="en-US" sz="4961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Results</a:t>
            </a:r>
          </a:p>
          <a:p>
            <a:pPr algn="l" marL="1071176" indent="-535588" lvl="1">
              <a:lnSpc>
                <a:spcPts val="6946"/>
              </a:lnSpc>
              <a:buAutoNum type="arabicPeriod" startAt="1"/>
            </a:pPr>
            <a:r>
              <a:rPr lang="en-US" sz="4961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Key Findings</a:t>
            </a:r>
          </a:p>
          <a:p>
            <a:pPr algn="l" marL="1071176" indent="-535588" lvl="1">
              <a:lnSpc>
                <a:spcPts val="6946"/>
              </a:lnSpc>
              <a:buAutoNum type="arabicPeriod" startAt="1"/>
            </a:pPr>
            <a:r>
              <a:rPr lang="en-US" sz="4961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Discussion</a:t>
            </a:r>
          </a:p>
          <a:p>
            <a:pPr algn="l" marL="1071176" indent="-535588" lvl="1">
              <a:lnSpc>
                <a:spcPts val="6946"/>
              </a:lnSpc>
              <a:buAutoNum type="arabicPeriod" startAt="1"/>
            </a:pPr>
            <a:r>
              <a:rPr lang="en-US" sz="4961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Future Work</a:t>
            </a:r>
          </a:p>
          <a:p>
            <a:pPr algn="l" marL="1071176" indent="-535588" lvl="1">
              <a:lnSpc>
                <a:spcPts val="6946"/>
              </a:lnSpc>
              <a:buAutoNum type="arabicPeriod" startAt="1"/>
            </a:pPr>
            <a:r>
              <a:rPr lang="en-US" sz="4961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Demo 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15502876" y="7344654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2"/>
                </a:lnTo>
                <a:lnTo>
                  <a:pt x="0" y="58846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985366" y="942975"/>
            <a:ext cx="6977017" cy="812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79"/>
              </a:lnSpc>
            </a:pPr>
            <a:r>
              <a:rPr lang="en-US" sz="47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Table of Content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938383" y="1562923"/>
            <a:ext cx="11349617" cy="8996422"/>
            <a:chOff x="0" y="0"/>
            <a:chExt cx="2989199" cy="23694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89199" cy="2369428"/>
            </a:xfrm>
            <a:custGeom>
              <a:avLst/>
              <a:gdLst/>
              <a:ahLst/>
              <a:cxnLst/>
              <a:rect r="r" b="b" t="t" l="l"/>
              <a:pathLst>
                <a:path h="2369428" w="2989199">
                  <a:moveTo>
                    <a:pt x="34789" y="0"/>
                  </a:moveTo>
                  <a:lnTo>
                    <a:pt x="2954411" y="0"/>
                  </a:lnTo>
                  <a:cubicBezTo>
                    <a:pt x="2973624" y="0"/>
                    <a:pt x="2989199" y="15575"/>
                    <a:pt x="2989199" y="34789"/>
                  </a:cubicBezTo>
                  <a:lnTo>
                    <a:pt x="2989199" y="2334639"/>
                  </a:lnTo>
                  <a:cubicBezTo>
                    <a:pt x="2989199" y="2343866"/>
                    <a:pt x="2985534" y="2352715"/>
                    <a:pt x="2979010" y="2359239"/>
                  </a:cubicBezTo>
                  <a:cubicBezTo>
                    <a:pt x="2972486" y="2365763"/>
                    <a:pt x="2963637" y="2369428"/>
                    <a:pt x="2954411" y="2369428"/>
                  </a:cubicBezTo>
                  <a:lnTo>
                    <a:pt x="34789" y="2369428"/>
                  </a:lnTo>
                  <a:cubicBezTo>
                    <a:pt x="25562" y="2369428"/>
                    <a:pt x="16714" y="2365763"/>
                    <a:pt x="10189" y="2359239"/>
                  </a:cubicBezTo>
                  <a:cubicBezTo>
                    <a:pt x="3665" y="2352715"/>
                    <a:pt x="0" y="2343866"/>
                    <a:pt x="0" y="2334639"/>
                  </a:cubicBezTo>
                  <a:lnTo>
                    <a:pt x="0" y="34789"/>
                  </a:lnTo>
                  <a:cubicBezTo>
                    <a:pt x="0" y="25562"/>
                    <a:pt x="3665" y="16714"/>
                    <a:pt x="10189" y="10189"/>
                  </a:cubicBezTo>
                  <a:cubicBezTo>
                    <a:pt x="16714" y="3665"/>
                    <a:pt x="25562" y="0"/>
                    <a:pt x="3478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989199" cy="24265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No Standard Dataset</a:t>
              </a:r>
            </a:p>
            <a:p>
              <a:pPr algn="l" marL="1252221" indent="-417407" lvl="2">
                <a:lnSpc>
                  <a:spcPts val="4060"/>
                </a:lnSpc>
                <a:buFont typeface="Arial"/>
                <a:buChar char="⚬"/>
              </a:pPr>
              <a:r>
                <a:rPr lang="en-US" sz="2900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Existing studies use varied, non-standard datasets—limits comparability</a:t>
              </a:r>
            </a:p>
            <a:p>
              <a:pPr algn="l">
                <a:lnSpc>
                  <a:spcPts val="4060"/>
                </a:lnSpc>
              </a:pPr>
            </a:p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Mismatch with Prior Work</a:t>
              </a:r>
            </a:p>
            <a:p>
              <a:pPr algn="l" marL="1252221" indent="-417407" lvl="2">
                <a:lnSpc>
                  <a:spcPts val="4060"/>
                </a:lnSpc>
                <a:buFont typeface="Arial"/>
                <a:buChar char="⚬"/>
              </a:pPr>
              <a:r>
                <a:rPr lang="en-US" sz="2900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Most datasets lack job descriptions; ours includes them—better realism, less compatibility</a:t>
              </a:r>
            </a:p>
            <a:p>
              <a:pPr algn="l">
                <a:lnSpc>
                  <a:spcPts val="4060"/>
                </a:lnSpc>
              </a:pPr>
            </a:p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Rare Resume–Job P</a:t>
              </a:r>
              <a:r>
                <a:rPr lang="en-US" sz="2900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airing Data</a:t>
              </a:r>
            </a:p>
            <a:p>
              <a:pPr algn="l" marL="1252221" indent="-417407" lvl="2">
                <a:lnSpc>
                  <a:spcPts val="4060"/>
                </a:lnSpc>
                <a:buFont typeface="Arial"/>
                <a:buChar char="⚬"/>
              </a:pPr>
              <a:r>
                <a:rPr lang="en-US" sz="2900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Our dataset is one of the few with resume–job pairs and fit labels—limits benchmarking</a:t>
              </a:r>
            </a:p>
            <a:p>
              <a:pPr algn="l">
                <a:lnSpc>
                  <a:spcPts val="4060"/>
                </a:lnSpc>
              </a:pPr>
            </a:p>
            <a:p>
              <a:pPr algn="l" marL="626111" indent="-313055" lvl="1">
                <a:lnSpc>
                  <a:spcPts val="4060"/>
                </a:lnSpc>
                <a:buFont typeface="Arial"/>
                <a:buChar char="•"/>
              </a:pPr>
              <a:r>
                <a:rPr lang="en-US" sz="2900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No Prior Use of Our Dataset</a:t>
              </a:r>
            </a:p>
            <a:p>
              <a:pPr algn="l" marL="1252221" indent="-417407" lvl="2">
                <a:lnSpc>
                  <a:spcPts val="4060"/>
                </a:lnSpc>
                <a:buFont typeface="Arial"/>
                <a:buChar char="⚬"/>
              </a:pPr>
              <a:r>
                <a:rPr lang="en-US" sz="2900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No past studies use our dataset—external validation remains limited</a:t>
              </a:r>
            </a:p>
            <a:p>
              <a:pPr algn="l">
                <a:lnSpc>
                  <a:spcPts val="4060"/>
                </a:lnSpc>
              </a:pPr>
            </a:p>
            <a:p>
              <a:pPr algn="ctr">
                <a:lnSpc>
                  <a:spcPts val="2659"/>
                </a:lnSpc>
              </a:pPr>
            </a:p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861520">
            <a:off x="-6853998" y="-272475"/>
            <a:ext cx="12954941" cy="9845755"/>
          </a:xfrm>
          <a:custGeom>
            <a:avLst/>
            <a:gdLst/>
            <a:ahLst/>
            <a:cxnLst/>
            <a:rect r="r" b="b" t="t" l="l"/>
            <a:pathLst>
              <a:path h="9845755" w="12954941">
                <a:moveTo>
                  <a:pt x="0" y="0"/>
                </a:moveTo>
                <a:lnTo>
                  <a:pt x="12954941" y="0"/>
                </a:lnTo>
                <a:lnTo>
                  <a:pt x="12954941" y="9845755"/>
                </a:lnTo>
                <a:lnTo>
                  <a:pt x="0" y="984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46147" y="2257042"/>
            <a:ext cx="6096929" cy="7001258"/>
          </a:xfrm>
          <a:custGeom>
            <a:avLst/>
            <a:gdLst/>
            <a:ahLst/>
            <a:cxnLst/>
            <a:rect r="r" b="b" t="t" l="l"/>
            <a:pathLst>
              <a:path h="7001258" w="6096929">
                <a:moveTo>
                  <a:pt x="0" y="0"/>
                </a:moveTo>
                <a:lnTo>
                  <a:pt x="6096929" y="0"/>
                </a:lnTo>
                <a:lnTo>
                  <a:pt x="6096929" y="7001258"/>
                </a:lnTo>
                <a:lnTo>
                  <a:pt x="0" y="70012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429874" y="605737"/>
            <a:ext cx="7727872" cy="76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45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Key Gaps and Challenges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516889" y="6860644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077422" y="1196000"/>
            <a:ext cx="11991186" cy="8848995"/>
            <a:chOff x="0" y="0"/>
            <a:chExt cx="3158172" cy="23306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158172" cy="2330600"/>
            </a:xfrm>
            <a:custGeom>
              <a:avLst/>
              <a:gdLst/>
              <a:ahLst/>
              <a:cxnLst/>
              <a:rect r="r" b="b" t="t" l="l"/>
              <a:pathLst>
                <a:path h="2330600" w="3158172">
                  <a:moveTo>
                    <a:pt x="32927" y="0"/>
                  </a:moveTo>
                  <a:lnTo>
                    <a:pt x="3125245" y="0"/>
                  </a:lnTo>
                  <a:cubicBezTo>
                    <a:pt x="3133978" y="0"/>
                    <a:pt x="3142353" y="3469"/>
                    <a:pt x="3148528" y="9644"/>
                  </a:cubicBezTo>
                  <a:cubicBezTo>
                    <a:pt x="3154703" y="15819"/>
                    <a:pt x="3158172" y="24194"/>
                    <a:pt x="3158172" y="32927"/>
                  </a:cubicBezTo>
                  <a:lnTo>
                    <a:pt x="3158172" y="2297672"/>
                  </a:lnTo>
                  <a:cubicBezTo>
                    <a:pt x="3158172" y="2306405"/>
                    <a:pt x="3154703" y="2314780"/>
                    <a:pt x="3148528" y="2320955"/>
                  </a:cubicBezTo>
                  <a:cubicBezTo>
                    <a:pt x="3142353" y="2327130"/>
                    <a:pt x="3133978" y="2330600"/>
                    <a:pt x="3125245" y="2330600"/>
                  </a:cubicBezTo>
                  <a:lnTo>
                    <a:pt x="32927" y="2330600"/>
                  </a:lnTo>
                  <a:cubicBezTo>
                    <a:pt x="24194" y="2330600"/>
                    <a:pt x="15819" y="2327130"/>
                    <a:pt x="9644" y="2320955"/>
                  </a:cubicBezTo>
                  <a:cubicBezTo>
                    <a:pt x="3469" y="2314780"/>
                    <a:pt x="0" y="2306405"/>
                    <a:pt x="0" y="2297672"/>
                  </a:cubicBezTo>
                  <a:lnTo>
                    <a:pt x="0" y="32927"/>
                  </a:lnTo>
                  <a:cubicBezTo>
                    <a:pt x="0" y="24194"/>
                    <a:pt x="3469" y="15819"/>
                    <a:pt x="9644" y="9644"/>
                  </a:cubicBezTo>
                  <a:cubicBezTo>
                    <a:pt x="15819" y="3469"/>
                    <a:pt x="24194" y="0"/>
                    <a:pt x="3292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3158172" cy="2387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l" marL="626104" indent="-313052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Standardized Datasets</a:t>
              </a:r>
            </a:p>
            <a:p>
              <a:pPr algn="l" marL="1252208" indent="-417403" lvl="2">
                <a:lnSpc>
                  <a:spcPts val="4059"/>
                </a:lnSpc>
                <a:buFont typeface="Arial"/>
                <a:buChar char="⚬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Develop public datasets with resume–job pairs and detailed fit labels.</a:t>
              </a:r>
            </a:p>
            <a:p>
              <a:pPr algn="l" marL="626104" indent="-313052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Cross-Dataset Validation</a:t>
              </a:r>
            </a:p>
            <a:p>
              <a:pPr algn="l" marL="1252208" indent="-417403" lvl="2">
                <a:lnSpc>
                  <a:spcPts val="4059"/>
                </a:lnSpc>
                <a:buFont typeface="Arial"/>
                <a:buChar char="⚬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Test model on varied corpora to assess generalization.</a:t>
              </a:r>
            </a:p>
            <a:p>
              <a:pPr algn="l" marL="626104" indent="-313052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Domain Adaptation</a:t>
              </a:r>
            </a:p>
            <a:p>
              <a:pPr algn="l" marL="1252208" indent="-417403" lvl="2">
                <a:lnSpc>
                  <a:spcPts val="4059"/>
                </a:lnSpc>
                <a:buFont typeface="Arial"/>
                <a:buChar char="⚬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Apply transfer learning for unlabeled or industry-specific data.</a:t>
              </a:r>
            </a:p>
            <a:p>
              <a:pPr algn="l" marL="626104" indent="-313052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Bias &amp; Fairness Audits</a:t>
              </a:r>
            </a:p>
            <a:p>
              <a:pPr algn="l" marL="1252208" indent="-417403" lvl="2">
                <a:lnSpc>
                  <a:spcPts val="4059"/>
                </a:lnSpc>
                <a:buFont typeface="Arial"/>
                <a:buChar char="⚬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Evaluate model fairness across demographics and language.</a:t>
              </a:r>
            </a:p>
            <a:p>
              <a:pPr algn="l" marL="626104" indent="-313052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ATS Integration</a:t>
              </a:r>
            </a:p>
            <a:p>
              <a:pPr algn="l" marL="1252208" indent="-417403" lvl="2">
                <a:lnSpc>
                  <a:spcPts val="4059"/>
                </a:lnSpc>
                <a:buFont typeface="Arial"/>
                <a:buChar char="⚬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Deploy in real systems to measure recruiter usability and trust.</a:t>
              </a:r>
            </a:p>
            <a:p>
              <a:pPr algn="l" marL="626104" indent="-313052" lvl="1">
                <a:lnSpc>
                  <a:spcPts val="4059"/>
                </a:lnSpc>
                <a:buFont typeface="Arial"/>
                <a:buChar char="•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Enhanced Labeling</a:t>
              </a:r>
            </a:p>
            <a:p>
              <a:pPr algn="l" marL="1252208" indent="-417403" lvl="2">
                <a:lnSpc>
                  <a:spcPts val="4059"/>
                </a:lnSpc>
                <a:buFont typeface="Arial"/>
                <a:buChar char="⚬"/>
              </a:pPr>
              <a:r>
                <a:rPr lang="en-US" sz="2899">
                  <a:solidFill>
                    <a:srgbClr val="000000">
                      <a:alpha val="5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Use multi-dimensional fit criteria beyond binary labels.</a:t>
              </a:r>
            </a:p>
            <a:p>
              <a:pPr algn="l">
                <a:lnSpc>
                  <a:spcPts val="405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2861520">
            <a:off x="-6853998" y="-272475"/>
            <a:ext cx="12954941" cy="9845755"/>
          </a:xfrm>
          <a:custGeom>
            <a:avLst/>
            <a:gdLst/>
            <a:ahLst/>
            <a:cxnLst/>
            <a:rect r="r" b="b" t="t" l="l"/>
            <a:pathLst>
              <a:path h="9845755" w="12954941">
                <a:moveTo>
                  <a:pt x="0" y="0"/>
                </a:moveTo>
                <a:lnTo>
                  <a:pt x="12954941" y="0"/>
                </a:lnTo>
                <a:lnTo>
                  <a:pt x="12954941" y="9845755"/>
                </a:lnTo>
                <a:lnTo>
                  <a:pt x="0" y="98457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6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94901" y="2257042"/>
            <a:ext cx="5452442" cy="6261178"/>
          </a:xfrm>
          <a:custGeom>
            <a:avLst/>
            <a:gdLst/>
            <a:ahLst/>
            <a:cxnLst/>
            <a:rect r="r" b="b" t="t" l="l"/>
            <a:pathLst>
              <a:path h="6261178" w="5452442">
                <a:moveTo>
                  <a:pt x="0" y="0"/>
                </a:moveTo>
                <a:lnTo>
                  <a:pt x="5452442" y="0"/>
                </a:lnTo>
                <a:lnTo>
                  <a:pt x="5452442" y="6261178"/>
                </a:lnTo>
                <a:lnTo>
                  <a:pt x="0" y="62611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25629" y="277921"/>
            <a:ext cx="6977017" cy="769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99"/>
              </a:lnSpc>
            </a:pPr>
            <a:r>
              <a:rPr lang="en-US" sz="45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Future Direction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14516889" y="6860644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701" y="-3749325"/>
            <a:ext cx="20065402" cy="10361044"/>
          </a:xfrm>
          <a:custGeom>
            <a:avLst/>
            <a:gdLst/>
            <a:ahLst/>
            <a:cxnLst/>
            <a:rect r="r" b="b" t="t" l="l"/>
            <a:pathLst>
              <a:path h="10361044" w="20065402">
                <a:moveTo>
                  <a:pt x="0" y="0"/>
                </a:moveTo>
                <a:lnTo>
                  <a:pt x="20065402" y="0"/>
                </a:lnTo>
                <a:lnTo>
                  <a:pt x="20065402" y="10361043"/>
                </a:lnTo>
                <a:lnTo>
                  <a:pt x="0" y="103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44240" y="3567414"/>
            <a:ext cx="11399519" cy="149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8"/>
              </a:lnSpc>
            </a:pPr>
            <a:r>
              <a:rPr lang="en-US" sz="87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DEMO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137859" y="5916490"/>
            <a:ext cx="5308605" cy="3835467"/>
          </a:xfrm>
          <a:custGeom>
            <a:avLst/>
            <a:gdLst/>
            <a:ahLst/>
            <a:cxnLst/>
            <a:rect r="r" b="b" t="t" l="l"/>
            <a:pathLst>
              <a:path h="3835467" w="5308605">
                <a:moveTo>
                  <a:pt x="0" y="0"/>
                </a:moveTo>
                <a:lnTo>
                  <a:pt x="5308605" y="0"/>
                </a:lnTo>
                <a:lnTo>
                  <a:pt x="5308605" y="3835468"/>
                </a:lnTo>
                <a:lnTo>
                  <a:pt x="0" y="383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5933" y="2616104"/>
            <a:ext cx="6024134" cy="4352437"/>
          </a:xfrm>
          <a:custGeom>
            <a:avLst/>
            <a:gdLst/>
            <a:ahLst/>
            <a:cxnLst/>
            <a:rect r="r" b="b" t="t" l="l"/>
            <a:pathLst>
              <a:path h="4352437" w="6024134">
                <a:moveTo>
                  <a:pt x="0" y="0"/>
                </a:moveTo>
                <a:lnTo>
                  <a:pt x="6024134" y="0"/>
                </a:lnTo>
                <a:lnTo>
                  <a:pt x="6024134" y="4352436"/>
                </a:lnTo>
                <a:lnTo>
                  <a:pt x="0" y="435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701" y="-3749325"/>
            <a:ext cx="20065402" cy="10361044"/>
          </a:xfrm>
          <a:custGeom>
            <a:avLst/>
            <a:gdLst/>
            <a:ahLst/>
            <a:cxnLst/>
            <a:rect r="r" b="b" t="t" l="l"/>
            <a:pathLst>
              <a:path h="10361044" w="20065402">
                <a:moveTo>
                  <a:pt x="0" y="0"/>
                </a:moveTo>
                <a:lnTo>
                  <a:pt x="20065402" y="0"/>
                </a:lnTo>
                <a:lnTo>
                  <a:pt x="20065402" y="10361043"/>
                </a:lnTo>
                <a:lnTo>
                  <a:pt x="0" y="103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545238" y="3965495"/>
            <a:ext cx="10535172" cy="149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8"/>
              </a:lnSpc>
            </a:pPr>
            <a:r>
              <a:rPr lang="en-US" sz="87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Thank You 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137859" y="5916490"/>
            <a:ext cx="5308605" cy="3835467"/>
          </a:xfrm>
          <a:custGeom>
            <a:avLst/>
            <a:gdLst/>
            <a:ahLst/>
            <a:cxnLst/>
            <a:rect r="r" b="b" t="t" l="l"/>
            <a:pathLst>
              <a:path h="3835467" w="5308605">
                <a:moveTo>
                  <a:pt x="0" y="0"/>
                </a:moveTo>
                <a:lnTo>
                  <a:pt x="5308605" y="0"/>
                </a:lnTo>
                <a:lnTo>
                  <a:pt x="5308605" y="3835468"/>
                </a:lnTo>
                <a:lnTo>
                  <a:pt x="0" y="383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5933" y="2616104"/>
            <a:ext cx="6024134" cy="4352437"/>
          </a:xfrm>
          <a:custGeom>
            <a:avLst/>
            <a:gdLst/>
            <a:ahLst/>
            <a:cxnLst/>
            <a:rect r="r" b="b" t="t" l="l"/>
            <a:pathLst>
              <a:path h="4352437" w="6024134">
                <a:moveTo>
                  <a:pt x="0" y="0"/>
                </a:moveTo>
                <a:lnTo>
                  <a:pt x="6024134" y="0"/>
                </a:lnTo>
                <a:lnTo>
                  <a:pt x="6024134" y="4352436"/>
                </a:lnTo>
                <a:lnTo>
                  <a:pt x="0" y="435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866880" y="-1177457"/>
            <a:ext cx="11333728" cy="13434375"/>
          </a:xfrm>
          <a:custGeom>
            <a:avLst/>
            <a:gdLst/>
            <a:ahLst/>
            <a:cxnLst/>
            <a:rect r="r" b="b" t="t" l="l"/>
            <a:pathLst>
              <a:path h="13434375" w="11333728">
                <a:moveTo>
                  <a:pt x="0" y="0"/>
                </a:moveTo>
                <a:lnTo>
                  <a:pt x="11333727" y="0"/>
                </a:lnTo>
                <a:lnTo>
                  <a:pt x="11333727" y="13434375"/>
                </a:lnTo>
                <a:lnTo>
                  <a:pt x="0" y="134343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2438776"/>
            <a:ext cx="6900593" cy="6201908"/>
          </a:xfrm>
          <a:custGeom>
            <a:avLst/>
            <a:gdLst/>
            <a:ahLst/>
            <a:cxnLst/>
            <a:rect r="r" b="b" t="t" l="l"/>
            <a:pathLst>
              <a:path h="6201908" w="6900593">
                <a:moveTo>
                  <a:pt x="0" y="0"/>
                </a:moveTo>
                <a:lnTo>
                  <a:pt x="6900593" y="0"/>
                </a:lnTo>
                <a:lnTo>
                  <a:pt x="6900593" y="6201908"/>
                </a:lnTo>
                <a:lnTo>
                  <a:pt x="0" y="620190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35090" y="919798"/>
            <a:ext cx="9530294" cy="8338502"/>
            <a:chOff x="0" y="0"/>
            <a:chExt cx="2510036" cy="219614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10036" cy="2196149"/>
            </a:xfrm>
            <a:custGeom>
              <a:avLst/>
              <a:gdLst/>
              <a:ahLst/>
              <a:cxnLst/>
              <a:rect r="r" b="b" t="t" l="l"/>
              <a:pathLst>
                <a:path h="2196149" w="2510036">
                  <a:moveTo>
                    <a:pt x="41430" y="0"/>
                  </a:moveTo>
                  <a:lnTo>
                    <a:pt x="2468606" y="0"/>
                  </a:lnTo>
                  <a:cubicBezTo>
                    <a:pt x="2479594" y="0"/>
                    <a:pt x="2490132" y="4365"/>
                    <a:pt x="2497902" y="12134"/>
                  </a:cubicBezTo>
                  <a:cubicBezTo>
                    <a:pt x="2505671" y="19904"/>
                    <a:pt x="2510036" y="30442"/>
                    <a:pt x="2510036" y="41430"/>
                  </a:cubicBezTo>
                  <a:lnTo>
                    <a:pt x="2510036" y="2154719"/>
                  </a:lnTo>
                  <a:cubicBezTo>
                    <a:pt x="2510036" y="2177600"/>
                    <a:pt x="2491488" y="2196149"/>
                    <a:pt x="2468606" y="2196149"/>
                  </a:cubicBezTo>
                  <a:lnTo>
                    <a:pt x="41430" y="2196149"/>
                  </a:lnTo>
                  <a:cubicBezTo>
                    <a:pt x="30442" y="2196149"/>
                    <a:pt x="19904" y="2191784"/>
                    <a:pt x="12134" y="2184014"/>
                  </a:cubicBezTo>
                  <a:cubicBezTo>
                    <a:pt x="4365" y="2176245"/>
                    <a:pt x="0" y="2165707"/>
                    <a:pt x="0" y="2154719"/>
                  </a:cubicBezTo>
                  <a:lnTo>
                    <a:pt x="0" y="41430"/>
                  </a:lnTo>
                  <a:cubicBezTo>
                    <a:pt x="0" y="30442"/>
                    <a:pt x="4365" y="19904"/>
                    <a:pt x="12134" y="12134"/>
                  </a:cubicBezTo>
                  <a:cubicBezTo>
                    <a:pt x="19904" y="4365"/>
                    <a:pt x="30442" y="0"/>
                    <a:pt x="4143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510036" cy="2234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893539" y="1515355"/>
            <a:ext cx="8774465" cy="7512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7800" indent="-353900" lvl="1">
              <a:lnSpc>
                <a:spcPts val="4589"/>
              </a:lnSpc>
              <a:buFont typeface="Arial"/>
              <a:buChar char="•"/>
            </a:pPr>
            <a:r>
              <a:rPr lang="en-US" sz="3278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Recruitment is increasingly digital and high-volume.</a:t>
            </a:r>
          </a:p>
          <a:p>
            <a:pPr algn="just">
              <a:lnSpc>
                <a:spcPts val="4589"/>
              </a:lnSpc>
            </a:pPr>
          </a:p>
          <a:p>
            <a:pPr algn="just" marL="707800" indent="-353900" lvl="1">
              <a:lnSpc>
                <a:spcPts val="4589"/>
              </a:lnSpc>
              <a:buFont typeface="Arial"/>
              <a:buChar char="•"/>
            </a:pPr>
            <a:r>
              <a:rPr lang="en-US" sz="3278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</a:t>
            </a:r>
            <a:r>
              <a:rPr lang="en-US" sz="3278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anual screening is time-consuming, inconsistent, biased.</a:t>
            </a:r>
          </a:p>
          <a:p>
            <a:pPr algn="just">
              <a:lnSpc>
                <a:spcPts val="4589"/>
              </a:lnSpc>
            </a:pPr>
          </a:p>
          <a:p>
            <a:pPr algn="just" marL="707800" indent="-353900" lvl="1">
              <a:lnSpc>
                <a:spcPts val="4589"/>
              </a:lnSpc>
              <a:buFont typeface="Arial"/>
              <a:buChar char="•"/>
            </a:pPr>
            <a:r>
              <a:rPr lang="en-US" sz="3278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Organizations need faster, fairer, more scalable systems.</a:t>
            </a:r>
          </a:p>
          <a:p>
            <a:pPr algn="just">
              <a:lnSpc>
                <a:spcPts val="4589"/>
              </a:lnSpc>
            </a:pPr>
          </a:p>
          <a:p>
            <a:pPr algn="just" marL="707800" indent="-353900" lvl="1">
              <a:lnSpc>
                <a:spcPts val="4589"/>
              </a:lnSpc>
              <a:buFont typeface="Arial"/>
              <a:buChar char="•"/>
            </a:pPr>
            <a:r>
              <a:rPr lang="en-US" sz="3278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ML and DL are now central in automating resume parsing, ranking, and candidate-job matching.</a:t>
            </a:r>
          </a:p>
          <a:p>
            <a:pPr algn="just">
              <a:lnSpc>
                <a:spcPts val="45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721811" y="1015048"/>
            <a:ext cx="5886384" cy="77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6"/>
              </a:lnSpc>
              <a:spcBef>
                <a:spcPct val="0"/>
              </a:spcBef>
            </a:pPr>
            <a:r>
              <a:rPr lang="en-US" sz="5695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Introduction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2880075">
            <a:off x="13976623" y="-2004905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815361" y="3780785"/>
            <a:ext cx="11885100" cy="9810610"/>
          </a:xfrm>
          <a:custGeom>
            <a:avLst/>
            <a:gdLst/>
            <a:ahLst/>
            <a:cxnLst/>
            <a:rect r="r" b="b" t="t" l="l"/>
            <a:pathLst>
              <a:path h="9810610" w="11885100">
                <a:moveTo>
                  <a:pt x="0" y="0"/>
                </a:moveTo>
                <a:lnTo>
                  <a:pt x="11885100" y="0"/>
                </a:lnTo>
                <a:lnTo>
                  <a:pt x="11885100" y="9810610"/>
                </a:lnTo>
                <a:lnTo>
                  <a:pt x="0" y="98106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4629" y="4610804"/>
            <a:ext cx="8003371" cy="5192187"/>
          </a:xfrm>
          <a:custGeom>
            <a:avLst/>
            <a:gdLst/>
            <a:ahLst/>
            <a:cxnLst/>
            <a:rect r="r" b="b" t="t" l="l"/>
            <a:pathLst>
              <a:path h="5192187" w="8003371">
                <a:moveTo>
                  <a:pt x="0" y="0"/>
                </a:moveTo>
                <a:lnTo>
                  <a:pt x="8003371" y="0"/>
                </a:lnTo>
                <a:lnTo>
                  <a:pt x="8003371" y="5192187"/>
                </a:lnTo>
                <a:lnTo>
                  <a:pt x="0" y="51921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3282677" y="400031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9"/>
                </a:lnTo>
                <a:lnTo>
                  <a:pt x="0" y="4743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3999"/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18698" y="1028700"/>
            <a:ext cx="8876936" cy="8507738"/>
            <a:chOff x="0" y="0"/>
            <a:chExt cx="2337958" cy="22407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7958" cy="2240721"/>
            </a:xfrm>
            <a:custGeom>
              <a:avLst/>
              <a:gdLst/>
              <a:ahLst/>
              <a:cxnLst/>
              <a:rect r="r" b="b" t="t" l="l"/>
              <a:pathLst>
                <a:path h="2240721" w="2337958">
                  <a:moveTo>
                    <a:pt x="44479" y="0"/>
                  </a:moveTo>
                  <a:lnTo>
                    <a:pt x="2293479" y="0"/>
                  </a:lnTo>
                  <a:cubicBezTo>
                    <a:pt x="2318045" y="0"/>
                    <a:pt x="2337958" y="19914"/>
                    <a:pt x="2337958" y="44479"/>
                  </a:cubicBezTo>
                  <a:lnTo>
                    <a:pt x="2337958" y="2196242"/>
                  </a:lnTo>
                  <a:cubicBezTo>
                    <a:pt x="2337958" y="2208039"/>
                    <a:pt x="2333272" y="2219352"/>
                    <a:pt x="2324931" y="2227693"/>
                  </a:cubicBezTo>
                  <a:cubicBezTo>
                    <a:pt x="2316589" y="2236035"/>
                    <a:pt x="2305276" y="2240721"/>
                    <a:pt x="2293479" y="2240721"/>
                  </a:cubicBezTo>
                  <a:lnTo>
                    <a:pt x="44479" y="2240721"/>
                  </a:lnTo>
                  <a:cubicBezTo>
                    <a:pt x="19914" y="2240721"/>
                    <a:pt x="0" y="2220807"/>
                    <a:pt x="0" y="2196242"/>
                  </a:cubicBezTo>
                  <a:lnTo>
                    <a:pt x="0" y="44479"/>
                  </a:lnTo>
                  <a:cubicBezTo>
                    <a:pt x="0" y="19914"/>
                    <a:pt x="19914" y="0"/>
                    <a:pt x="44479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58000"/>
                  </a:srgbClr>
                </a:gs>
                <a:gs pos="100000">
                  <a:srgbClr val="3F9FAF">
                    <a:alpha val="5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37958" cy="22788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1496954"/>
            <a:ext cx="7885467" cy="7913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08151" indent="-354076" lvl="1">
              <a:lnSpc>
                <a:spcPts val="4591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Traditional hiring methods fail to manage modern recruitment demands.</a:t>
            </a:r>
          </a:p>
          <a:p>
            <a:pPr algn="just">
              <a:lnSpc>
                <a:spcPts val="4591"/>
              </a:lnSpc>
            </a:pPr>
          </a:p>
          <a:p>
            <a:pPr algn="just" marL="708151" indent="-354076" lvl="1">
              <a:lnSpc>
                <a:spcPts val="4591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Bias, inefficiency, subjectivity: result in poor candidate selection.</a:t>
            </a:r>
          </a:p>
          <a:p>
            <a:pPr algn="just">
              <a:lnSpc>
                <a:spcPts val="4591"/>
              </a:lnSpc>
            </a:pPr>
          </a:p>
          <a:p>
            <a:pPr algn="just" marL="708151" indent="-354076" lvl="1">
              <a:lnSpc>
                <a:spcPts val="4591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ML models offer promise but come with trade-offs in fairness and interpretability.</a:t>
            </a:r>
          </a:p>
          <a:p>
            <a:pPr algn="just">
              <a:lnSpc>
                <a:spcPts val="4591"/>
              </a:lnSpc>
            </a:pPr>
          </a:p>
          <a:p>
            <a:pPr algn="just" marL="708151" indent="-354076" lvl="1">
              <a:lnSpc>
                <a:spcPts val="4591"/>
              </a:lnSpc>
              <a:buFont typeface="Arial"/>
              <a:buChar char="•"/>
            </a:pPr>
            <a:r>
              <a:rPr lang="en-US" sz="3279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Our goal: assess these models for effectiveness, transparency, and real-world usability.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0061810" y="1768256"/>
            <a:ext cx="7890598" cy="7706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66"/>
              </a:lnSpc>
              <a:spcBef>
                <a:spcPct val="0"/>
              </a:spcBef>
            </a:pPr>
            <a:r>
              <a:rPr lang="en-US" sz="5695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Probelm Definition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60106" y="3164750"/>
            <a:ext cx="20069085" cy="14924101"/>
          </a:xfrm>
          <a:custGeom>
            <a:avLst/>
            <a:gdLst/>
            <a:ahLst/>
            <a:cxnLst/>
            <a:rect r="r" b="b" t="t" l="l"/>
            <a:pathLst>
              <a:path h="14924101" w="20069085">
                <a:moveTo>
                  <a:pt x="0" y="0"/>
                </a:moveTo>
                <a:lnTo>
                  <a:pt x="20069085" y="0"/>
                </a:lnTo>
                <a:lnTo>
                  <a:pt x="20069085" y="14924101"/>
                </a:lnTo>
                <a:lnTo>
                  <a:pt x="0" y="1492410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86876" y="1491503"/>
            <a:ext cx="5951985" cy="4216681"/>
            <a:chOff x="0" y="0"/>
            <a:chExt cx="1567601" cy="11105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67601" cy="1110566"/>
            </a:xfrm>
            <a:custGeom>
              <a:avLst/>
              <a:gdLst/>
              <a:ahLst/>
              <a:cxnLst/>
              <a:rect r="r" b="b" t="t" l="l"/>
              <a:pathLst>
                <a:path h="1110566" w="1567601">
                  <a:moveTo>
                    <a:pt x="66337" y="0"/>
                  </a:moveTo>
                  <a:lnTo>
                    <a:pt x="1501264" y="0"/>
                  </a:lnTo>
                  <a:cubicBezTo>
                    <a:pt x="1518858" y="0"/>
                    <a:pt x="1535731" y="6989"/>
                    <a:pt x="1548171" y="19430"/>
                  </a:cubicBezTo>
                  <a:cubicBezTo>
                    <a:pt x="1560612" y="31870"/>
                    <a:pt x="1567601" y="48743"/>
                    <a:pt x="1567601" y="66337"/>
                  </a:cubicBezTo>
                  <a:lnTo>
                    <a:pt x="1567601" y="1044229"/>
                  </a:lnTo>
                  <a:cubicBezTo>
                    <a:pt x="1567601" y="1061823"/>
                    <a:pt x="1560612" y="1078696"/>
                    <a:pt x="1548171" y="1091136"/>
                  </a:cubicBezTo>
                  <a:cubicBezTo>
                    <a:pt x="1535731" y="1103577"/>
                    <a:pt x="1518858" y="1110566"/>
                    <a:pt x="1501264" y="1110566"/>
                  </a:cubicBezTo>
                  <a:lnTo>
                    <a:pt x="66337" y="1110566"/>
                  </a:lnTo>
                  <a:cubicBezTo>
                    <a:pt x="48743" y="1110566"/>
                    <a:pt x="31870" y="1103577"/>
                    <a:pt x="19430" y="1091136"/>
                  </a:cubicBezTo>
                  <a:cubicBezTo>
                    <a:pt x="6989" y="1078696"/>
                    <a:pt x="0" y="1061823"/>
                    <a:pt x="0" y="1044229"/>
                  </a:cubicBezTo>
                  <a:lnTo>
                    <a:pt x="0" y="66337"/>
                  </a:lnTo>
                  <a:cubicBezTo>
                    <a:pt x="0" y="48743"/>
                    <a:pt x="6989" y="31870"/>
                    <a:pt x="19430" y="19430"/>
                  </a:cubicBezTo>
                  <a:cubicBezTo>
                    <a:pt x="31870" y="6989"/>
                    <a:pt x="48743" y="0"/>
                    <a:pt x="66337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74000"/>
                  </a:srgbClr>
                </a:gs>
                <a:gs pos="100000">
                  <a:srgbClr val="3F9FAF">
                    <a:alpha val="74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1567601" cy="1148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73725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Embedding Strategy: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73725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Unlike most studies that rely on static embeddings (e.g., TF-IDF), we utilize semantic embeddings (e.g., BERT) for deeper contextual understanding.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1564075" y="-3491245"/>
            <a:ext cx="8144904" cy="5884693"/>
          </a:xfrm>
          <a:custGeom>
            <a:avLst/>
            <a:gdLst/>
            <a:ahLst/>
            <a:cxnLst/>
            <a:rect r="r" b="b" t="t" l="l"/>
            <a:pathLst>
              <a:path h="5884693" w="8144904">
                <a:moveTo>
                  <a:pt x="0" y="0"/>
                </a:moveTo>
                <a:lnTo>
                  <a:pt x="8144904" y="0"/>
                </a:lnTo>
                <a:lnTo>
                  <a:pt x="8144904" y="5884693"/>
                </a:lnTo>
                <a:lnTo>
                  <a:pt x="0" y="58846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47950" y="368964"/>
            <a:ext cx="9792099" cy="969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80"/>
              </a:lnSpc>
            </a:pPr>
            <a:r>
              <a:rPr lang="en-US" sz="570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Research Gaps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0635268" y="1491503"/>
            <a:ext cx="5887811" cy="4216681"/>
            <a:chOff x="0" y="0"/>
            <a:chExt cx="1550699" cy="111056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550699" cy="1110566"/>
            </a:xfrm>
            <a:custGeom>
              <a:avLst/>
              <a:gdLst/>
              <a:ahLst/>
              <a:cxnLst/>
              <a:rect r="r" b="b" t="t" l="l"/>
              <a:pathLst>
                <a:path h="1110566" w="1550699">
                  <a:moveTo>
                    <a:pt x="67060" y="0"/>
                  </a:moveTo>
                  <a:lnTo>
                    <a:pt x="1483639" y="0"/>
                  </a:lnTo>
                  <a:cubicBezTo>
                    <a:pt x="1501424" y="0"/>
                    <a:pt x="1518481" y="7065"/>
                    <a:pt x="1531058" y="19641"/>
                  </a:cubicBezTo>
                  <a:cubicBezTo>
                    <a:pt x="1543634" y="32218"/>
                    <a:pt x="1550699" y="49275"/>
                    <a:pt x="1550699" y="67060"/>
                  </a:cubicBezTo>
                  <a:lnTo>
                    <a:pt x="1550699" y="1043506"/>
                  </a:lnTo>
                  <a:cubicBezTo>
                    <a:pt x="1550699" y="1061292"/>
                    <a:pt x="1543634" y="1078349"/>
                    <a:pt x="1531058" y="1090925"/>
                  </a:cubicBezTo>
                  <a:cubicBezTo>
                    <a:pt x="1518481" y="1103501"/>
                    <a:pt x="1501424" y="1110566"/>
                    <a:pt x="1483639" y="1110566"/>
                  </a:cubicBezTo>
                  <a:lnTo>
                    <a:pt x="67060" y="1110566"/>
                  </a:lnTo>
                  <a:cubicBezTo>
                    <a:pt x="49275" y="1110566"/>
                    <a:pt x="32218" y="1103501"/>
                    <a:pt x="19641" y="1090925"/>
                  </a:cubicBezTo>
                  <a:cubicBezTo>
                    <a:pt x="7065" y="1078349"/>
                    <a:pt x="0" y="1061292"/>
                    <a:pt x="0" y="1043506"/>
                  </a:cubicBezTo>
                  <a:lnTo>
                    <a:pt x="0" y="67060"/>
                  </a:lnTo>
                  <a:cubicBezTo>
                    <a:pt x="0" y="49275"/>
                    <a:pt x="7065" y="32218"/>
                    <a:pt x="19641" y="19641"/>
                  </a:cubicBezTo>
                  <a:cubicBezTo>
                    <a:pt x="32218" y="7065"/>
                    <a:pt x="49275" y="0"/>
                    <a:pt x="6706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78000"/>
                  </a:srgbClr>
                </a:gs>
                <a:gs pos="100000">
                  <a:srgbClr val="3F9FAF">
                    <a:alpha val="78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550699" cy="1148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7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Dataset Design: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77647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Existing datasets often include only resumes with labels. We use a richer dataset combining resumes and job descriptions, making it more applicable to real HR scenarios.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6095315" y="5860584"/>
            <a:ext cx="5761283" cy="3793704"/>
            <a:chOff x="0" y="0"/>
            <a:chExt cx="1517375" cy="99916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517375" cy="999165"/>
            </a:xfrm>
            <a:custGeom>
              <a:avLst/>
              <a:gdLst/>
              <a:ahLst/>
              <a:cxnLst/>
              <a:rect r="r" b="b" t="t" l="l"/>
              <a:pathLst>
                <a:path h="999165" w="1517375">
                  <a:moveTo>
                    <a:pt x="68533" y="0"/>
                  </a:moveTo>
                  <a:lnTo>
                    <a:pt x="1448842" y="0"/>
                  </a:lnTo>
                  <a:cubicBezTo>
                    <a:pt x="1467018" y="0"/>
                    <a:pt x="1484450" y="7220"/>
                    <a:pt x="1497302" y="20073"/>
                  </a:cubicBezTo>
                  <a:cubicBezTo>
                    <a:pt x="1510155" y="32925"/>
                    <a:pt x="1517375" y="50357"/>
                    <a:pt x="1517375" y="68533"/>
                  </a:cubicBezTo>
                  <a:lnTo>
                    <a:pt x="1517375" y="930632"/>
                  </a:lnTo>
                  <a:cubicBezTo>
                    <a:pt x="1517375" y="948808"/>
                    <a:pt x="1510155" y="966239"/>
                    <a:pt x="1497302" y="979092"/>
                  </a:cubicBezTo>
                  <a:cubicBezTo>
                    <a:pt x="1484450" y="991944"/>
                    <a:pt x="1467018" y="999165"/>
                    <a:pt x="1448842" y="999165"/>
                  </a:cubicBezTo>
                  <a:lnTo>
                    <a:pt x="68533" y="999165"/>
                  </a:lnTo>
                  <a:cubicBezTo>
                    <a:pt x="50357" y="999165"/>
                    <a:pt x="32925" y="991944"/>
                    <a:pt x="20073" y="979092"/>
                  </a:cubicBezTo>
                  <a:cubicBezTo>
                    <a:pt x="7220" y="966239"/>
                    <a:pt x="0" y="948808"/>
                    <a:pt x="0" y="930632"/>
                  </a:cubicBezTo>
                  <a:lnTo>
                    <a:pt x="0" y="68533"/>
                  </a:lnTo>
                  <a:cubicBezTo>
                    <a:pt x="0" y="50357"/>
                    <a:pt x="7220" y="32925"/>
                    <a:pt x="20073" y="20073"/>
                  </a:cubicBezTo>
                  <a:cubicBezTo>
                    <a:pt x="32925" y="7220"/>
                    <a:pt x="50357" y="0"/>
                    <a:pt x="68533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E8FBFF">
                    <a:alpha val="79000"/>
                  </a:srgbClr>
                </a:gs>
                <a:gs pos="100000">
                  <a:srgbClr val="3F9FAF">
                    <a:alpha val="79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1517375" cy="10372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78824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Model-Embedding Comparison: 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>
                      <a:alpha val="78824"/>
                    </a:srgbClr>
                  </a:solidFill>
                  <a:latin typeface="Allerta Stencil"/>
                  <a:ea typeface="Allerta Stencil"/>
                  <a:cs typeface="Allerta Stencil"/>
                  <a:sym typeface="Allerta Stencil"/>
                </a:rPr>
                <a:t>We evaluate multiple models across both static and semantic embeddings to benchmark performance and compatibility.</a:t>
              </a:r>
            </a:p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701" y="-3749325"/>
            <a:ext cx="20065402" cy="10361044"/>
          </a:xfrm>
          <a:custGeom>
            <a:avLst/>
            <a:gdLst/>
            <a:ahLst/>
            <a:cxnLst/>
            <a:rect r="r" b="b" t="t" l="l"/>
            <a:pathLst>
              <a:path h="10361044" w="20065402">
                <a:moveTo>
                  <a:pt x="0" y="0"/>
                </a:moveTo>
                <a:lnTo>
                  <a:pt x="20065402" y="0"/>
                </a:lnTo>
                <a:lnTo>
                  <a:pt x="20065402" y="10361043"/>
                </a:lnTo>
                <a:lnTo>
                  <a:pt x="0" y="103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0746" y="3651771"/>
            <a:ext cx="11399519" cy="149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8"/>
              </a:lnSpc>
            </a:pPr>
            <a:r>
              <a:rPr lang="en-US" sz="87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Methodology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137859" y="5916490"/>
            <a:ext cx="5308605" cy="3835467"/>
          </a:xfrm>
          <a:custGeom>
            <a:avLst/>
            <a:gdLst/>
            <a:ahLst/>
            <a:cxnLst/>
            <a:rect r="r" b="b" t="t" l="l"/>
            <a:pathLst>
              <a:path h="3835467" w="5308605">
                <a:moveTo>
                  <a:pt x="0" y="0"/>
                </a:moveTo>
                <a:lnTo>
                  <a:pt x="5308605" y="0"/>
                </a:lnTo>
                <a:lnTo>
                  <a:pt x="5308605" y="3835468"/>
                </a:lnTo>
                <a:lnTo>
                  <a:pt x="0" y="383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5933" y="2616104"/>
            <a:ext cx="6024134" cy="4352437"/>
          </a:xfrm>
          <a:custGeom>
            <a:avLst/>
            <a:gdLst/>
            <a:ahLst/>
            <a:cxnLst/>
            <a:rect r="r" b="b" t="t" l="l"/>
            <a:pathLst>
              <a:path h="4352437" w="6024134">
                <a:moveTo>
                  <a:pt x="0" y="0"/>
                </a:moveTo>
                <a:lnTo>
                  <a:pt x="6024134" y="0"/>
                </a:lnTo>
                <a:lnTo>
                  <a:pt x="6024134" y="4352436"/>
                </a:lnTo>
                <a:lnTo>
                  <a:pt x="0" y="435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701" y="-3749325"/>
            <a:ext cx="20065402" cy="10361044"/>
          </a:xfrm>
          <a:custGeom>
            <a:avLst/>
            <a:gdLst/>
            <a:ahLst/>
            <a:cxnLst/>
            <a:rect r="r" b="b" t="t" l="l"/>
            <a:pathLst>
              <a:path h="10361044" w="20065402">
                <a:moveTo>
                  <a:pt x="0" y="0"/>
                </a:moveTo>
                <a:lnTo>
                  <a:pt x="20065402" y="0"/>
                </a:lnTo>
                <a:lnTo>
                  <a:pt x="20065402" y="10361043"/>
                </a:lnTo>
                <a:lnTo>
                  <a:pt x="0" y="103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137859" y="5916490"/>
            <a:ext cx="5308605" cy="3835467"/>
          </a:xfrm>
          <a:custGeom>
            <a:avLst/>
            <a:gdLst/>
            <a:ahLst/>
            <a:cxnLst/>
            <a:rect r="r" b="b" t="t" l="l"/>
            <a:pathLst>
              <a:path h="3835467" w="5308605">
                <a:moveTo>
                  <a:pt x="0" y="0"/>
                </a:moveTo>
                <a:lnTo>
                  <a:pt x="5308605" y="0"/>
                </a:lnTo>
                <a:lnTo>
                  <a:pt x="5308605" y="3835468"/>
                </a:lnTo>
                <a:lnTo>
                  <a:pt x="0" y="383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75933" y="2616104"/>
            <a:ext cx="6024134" cy="4352437"/>
          </a:xfrm>
          <a:custGeom>
            <a:avLst/>
            <a:gdLst/>
            <a:ahLst/>
            <a:cxnLst/>
            <a:rect r="r" b="b" t="t" l="l"/>
            <a:pathLst>
              <a:path h="4352437" w="6024134">
                <a:moveTo>
                  <a:pt x="0" y="0"/>
                </a:moveTo>
                <a:lnTo>
                  <a:pt x="6024134" y="0"/>
                </a:lnTo>
                <a:lnTo>
                  <a:pt x="6024134" y="4352436"/>
                </a:lnTo>
                <a:lnTo>
                  <a:pt x="0" y="435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518415" y="2616104"/>
            <a:ext cx="13966409" cy="7020415"/>
          </a:xfrm>
          <a:custGeom>
            <a:avLst/>
            <a:gdLst/>
            <a:ahLst/>
            <a:cxnLst/>
            <a:rect r="r" b="b" t="t" l="l"/>
            <a:pathLst>
              <a:path h="7020415" w="13966409">
                <a:moveTo>
                  <a:pt x="0" y="0"/>
                </a:moveTo>
                <a:lnTo>
                  <a:pt x="13966409" y="0"/>
                </a:lnTo>
                <a:lnTo>
                  <a:pt x="13966409" y="7020415"/>
                </a:lnTo>
                <a:lnTo>
                  <a:pt x="0" y="702041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949856" y="604369"/>
            <a:ext cx="13103526" cy="149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8"/>
              </a:lnSpc>
            </a:pPr>
            <a:r>
              <a:rPr lang="en-US" sz="87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Architecture diagram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88701" y="-3749325"/>
            <a:ext cx="20065402" cy="10361044"/>
          </a:xfrm>
          <a:custGeom>
            <a:avLst/>
            <a:gdLst/>
            <a:ahLst/>
            <a:cxnLst/>
            <a:rect r="r" b="b" t="t" l="l"/>
            <a:pathLst>
              <a:path h="10361044" w="20065402">
                <a:moveTo>
                  <a:pt x="0" y="0"/>
                </a:moveTo>
                <a:lnTo>
                  <a:pt x="20065402" y="0"/>
                </a:lnTo>
                <a:lnTo>
                  <a:pt x="20065402" y="10361043"/>
                </a:lnTo>
                <a:lnTo>
                  <a:pt x="0" y="103610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70746" y="3651771"/>
            <a:ext cx="11399519" cy="14917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78"/>
              </a:lnSpc>
            </a:pPr>
            <a:r>
              <a:rPr lang="en-US" sz="8770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Results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-2137859" y="5916490"/>
            <a:ext cx="5308605" cy="3835467"/>
          </a:xfrm>
          <a:custGeom>
            <a:avLst/>
            <a:gdLst/>
            <a:ahLst/>
            <a:cxnLst/>
            <a:rect r="r" b="b" t="t" l="l"/>
            <a:pathLst>
              <a:path h="3835467" w="5308605">
                <a:moveTo>
                  <a:pt x="0" y="0"/>
                </a:moveTo>
                <a:lnTo>
                  <a:pt x="5308605" y="0"/>
                </a:lnTo>
                <a:lnTo>
                  <a:pt x="5308605" y="3835468"/>
                </a:lnTo>
                <a:lnTo>
                  <a:pt x="0" y="38354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275933" y="2616104"/>
            <a:ext cx="6024134" cy="4352437"/>
          </a:xfrm>
          <a:custGeom>
            <a:avLst/>
            <a:gdLst/>
            <a:ahLst/>
            <a:cxnLst/>
            <a:rect r="r" b="b" t="t" l="l"/>
            <a:pathLst>
              <a:path h="4352437" w="6024134">
                <a:moveTo>
                  <a:pt x="0" y="0"/>
                </a:moveTo>
                <a:lnTo>
                  <a:pt x="6024134" y="0"/>
                </a:lnTo>
                <a:lnTo>
                  <a:pt x="6024134" y="4352436"/>
                </a:lnTo>
                <a:lnTo>
                  <a:pt x="0" y="43524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3999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29522" y="-3177811"/>
            <a:ext cx="6565354" cy="4743469"/>
          </a:xfrm>
          <a:custGeom>
            <a:avLst/>
            <a:gdLst/>
            <a:ahLst/>
            <a:cxnLst/>
            <a:rect r="r" b="b" t="t" l="l"/>
            <a:pathLst>
              <a:path h="4743469" w="6565354">
                <a:moveTo>
                  <a:pt x="0" y="0"/>
                </a:moveTo>
                <a:lnTo>
                  <a:pt x="6565354" y="0"/>
                </a:lnTo>
                <a:lnTo>
                  <a:pt x="6565354" y="4743468"/>
                </a:lnTo>
                <a:lnTo>
                  <a:pt x="0" y="47434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3999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-1386413" y="1028700"/>
            <a:ext cx="14181290" cy="10545723"/>
          </a:xfrm>
          <a:custGeom>
            <a:avLst/>
            <a:gdLst/>
            <a:ahLst/>
            <a:cxnLst/>
            <a:rect r="r" b="b" t="t" l="l"/>
            <a:pathLst>
              <a:path h="10545723" w="14181290">
                <a:moveTo>
                  <a:pt x="14181289" y="0"/>
                </a:moveTo>
                <a:lnTo>
                  <a:pt x="0" y="0"/>
                </a:lnTo>
                <a:lnTo>
                  <a:pt x="0" y="10545723"/>
                </a:lnTo>
                <a:lnTo>
                  <a:pt x="14181289" y="10545723"/>
                </a:lnTo>
                <a:lnTo>
                  <a:pt x="14181289" y="0"/>
                </a:lnTo>
                <a:close/>
              </a:path>
            </a:pathLst>
          </a:custGeom>
          <a:blipFill>
            <a:blip r:embed="rId4">
              <a:alphaModFix amt="3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538232">
            <a:off x="16953572" y="-722104"/>
            <a:ext cx="2668856" cy="2131749"/>
          </a:xfrm>
          <a:custGeom>
            <a:avLst/>
            <a:gdLst/>
            <a:ahLst/>
            <a:cxnLst/>
            <a:rect r="r" b="b" t="t" l="l"/>
            <a:pathLst>
              <a:path h="2131749" w="2668856">
                <a:moveTo>
                  <a:pt x="0" y="0"/>
                </a:moveTo>
                <a:lnTo>
                  <a:pt x="2668856" y="0"/>
                </a:lnTo>
                <a:lnTo>
                  <a:pt x="2668856" y="2131749"/>
                </a:lnTo>
                <a:lnTo>
                  <a:pt x="0" y="213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9802991"/>
            <a:ext cx="18288000" cy="484009"/>
            <a:chOff x="0" y="0"/>
            <a:chExt cx="4816593" cy="1274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816592" cy="127476"/>
            </a:xfrm>
            <a:custGeom>
              <a:avLst/>
              <a:gdLst/>
              <a:ahLst/>
              <a:cxnLst/>
              <a:rect r="r" b="b" t="t" l="l"/>
              <a:pathLst>
                <a:path h="127476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127476"/>
                  </a:lnTo>
                  <a:lnTo>
                    <a:pt x="0" y="127476"/>
                  </a:lnTo>
                  <a:close/>
                </a:path>
              </a:pathLst>
            </a:custGeom>
            <a:solidFill>
              <a:srgbClr val="FFFFFF">
                <a:alpha val="45882"/>
              </a:srgbClr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816593" cy="165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995101">
            <a:off x="-1137688" y="-586222"/>
            <a:ext cx="2668856" cy="2131749"/>
          </a:xfrm>
          <a:custGeom>
            <a:avLst/>
            <a:gdLst/>
            <a:ahLst/>
            <a:cxnLst/>
            <a:rect r="r" b="b" t="t" l="l"/>
            <a:pathLst>
              <a:path h="2131749" w="2668856">
                <a:moveTo>
                  <a:pt x="0" y="0"/>
                </a:moveTo>
                <a:lnTo>
                  <a:pt x="2668856" y="0"/>
                </a:lnTo>
                <a:lnTo>
                  <a:pt x="2668856" y="2131749"/>
                </a:lnTo>
                <a:lnTo>
                  <a:pt x="0" y="213174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819489" y="1212405"/>
          <a:ext cx="16649022" cy="7896225"/>
        </p:xfrm>
        <a:graphic>
          <a:graphicData uri="http://schemas.openxmlformats.org/drawingml/2006/table">
            <a:tbl>
              <a:tblPr/>
              <a:tblGrid>
                <a:gridCol w="2093358"/>
                <a:gridCol w="2183921"/>
                <a:gridCol w="2122767"/>
                <a:gridCol w="2145019"/>
                <a:gridCol w="2701319"/>
                <a:gridCol w="2701319"/>
                <a:gridCol w="2701319"/>
              </a:tblGrid>
              <a:tr h="1445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ML Classifier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Preprocessing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Semantic Embedding type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Precision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Recall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F1-score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5231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Basic (Removal of white spaces and lowering of text.)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Sentence-BERT (SBERT)('all-MiniLM-L6-v2')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0.5105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0.4876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0.5105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0.4556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Gaussian NB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Basic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SBERT('all-MiniLM-L6-v2')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0.4423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0.4443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0.4423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0.4413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SVM (RBF Kernel)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Basic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SBERT('all-MiniLM-L6-v2')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0.5445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0.5412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0.5446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0.5391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4524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XGBoost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Basic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SBERT('all-mpnet-base-v2')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0.5264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0.5435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0.5310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r>
                        <a:rPr lang="en-US" sz="1899">
                          <a:solidFill>
                            <a:srgbClr val="000000"/>
                          </a:solidFill>
                          <a:latin typeface="Allerta Stencil"/>
                          <a:ea typeface="Allerta Stencil"/>
                          <a:cs typeface="Allerta Stencil"/>
                          <a:sym typeface="Allerta Stencil"/>
                        </a:rPr>
                        <a:t>0.4758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2028233" y="238996"/>
            <a:ext cx="15231067" cy="9734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027"/>
              </a:lnSpc>
              <a:spcBef>
                <a:spcPct val="0"/>
              </a:spcBef>
            </a:pPr>
            <a:r>
              <a:rPr lang="en-US" sz="5733">
                <a:solidFill>
                  <a:srgbClr val="000000"/>
                </a:solidFill>
                <a:latin typeface="Allerta Stencil"/>
                <a:ea typeface="Allerta Stencil"/>
                <a:cs typeface="Allerta Stencil"/>
                <a:sym typeface="Allerta Stencil"/>
              </a:rPr>
              <a:t>Experiments with Semantic Embeddings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DAGlFIT2EQo</dc:identifier>
  <dcterms:modified xsi:type="dcterms:W3CDTF">2011-08-01T06:04:30Z</dcterms:modified>
  <cp:revision>1</cp:revision>
  <dc:title>Blue and Turquoise Futuristic Artificial Intelligence Presentation</dc:title>
</cp:coreProperties>
</file>